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2013-11-07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4082" y="1483567"/>
            <a:ext cx="9144000" cy="1270616"/>
          </a:xfrm>
        </p:spPr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와 시맨틱 구조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4155" y="193143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&lt;hgroup&gt;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제목과 부제목 묶어주기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제목과 관련된 몇 단계의 부제목이 있다면 제목과 부제목이 서로 관련이 있음을 나타내기 위해 </a:t>
            </a:r>
            <a:r>
              <a:rPr lang="en-US" altLang="ko-KR" sz="2000"/>
              <a:t>&lt;hgroup&gt; </a:t>
            </a:r>
            <a:r>
              <a:rPr lang="ko-KR" altLang="en-US" sz="2000"/>
              <a:t>태그로 묶을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&lt;hgroup&gt; </a:t>
            </a:r>
            <a:r>
              <a:rPr lang="ko-KR" altLang="en-US" sz="2000"/>
              <a:t>태그는 화면에 그 결과가 표시되지는 않지만</a:t>
            </a:r>
            <a:r>
              <a:rPr lang="en-US" altLang="ko-KR" sz="2000"/>
              <a:t>, </a:t>
            </a:r>
            <a:r>
              <a:rPr lang="ko-KR" altLang="en-US" sz="2000"/>
              <a:t>문서의 구조에 있어서 편리함을 줄 수 </a:t>
            </a:r>
            <a:r>
              <a:rPr lang="ko-KR" altLang="en-US" sz="2000" smtClean="0"/>
              <a:t>있다</a:t>
            </a:r>
            <a:r>
              <a:rPr lang="en-US" altLang="ko-KR" sz="2000"/>
              <a:t>.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hgroup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654A6"/>
                </a:solidFill>
                <a:latin typeface="Courier"/>
              </a:rPr>
              <a:t>  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r>
              <a:rPr lang="ko-KR" altLang="en-US" sz="1600">
                <a:solidFill>
                  <a:srgbClr val="211D1E"/>
                </a:solidFill>
                <a:latin typeface="YoonV YoonGothic100Std_OTF"/>
              </a:rPr>
              <a:t>제목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654A6"/>
                </a:solidFill>
                <a:latin typeface="Courier"/>
              </a:rPr>
              <a:t>  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r>
              <a:rPr lang="ko-KR" altLang="en-US" sz="1600">
                <a:solidFill>
                  <a:srgbClr val="211D1E"/>
                </a:solidFill>
                <a:latin typeface="YoonV YoonGothic100Std_OTF"/>
              </a:rPr>
              <a:t>부제목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</a:t>
            </a:r>
            <a:r>
              <a:rPr lang="en-US" altLang="ko-KR" i="1">
                <a:solidFill>
                  <a:srgbClr val="96262A"/>
                </a:solidFill>
                <a:latin typeface="Courier"/>
              </a:rPr>
              <a:t>n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211D1E"/>
                </a:solidFill>
                <a:latin typeface="Courier"/>
              </a:rPr>
              <a:t>   ...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hgroup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4731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콘텐츠</a:t>
            </a:r>
            <a:r>
              <a:rPr lang="en-US" altLang="ko-KR" smtClean="0"/>
              <a:t> </a:t>
            </a:r>
            <a:r>
              <a:rPr lang="ko-KR" altLang="en-US" smtClean="0"/>
              <a:t>영역 나타내기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&lt;header&gt; </a:t>
            </a:r>
            <a:r>
              <a:rPr lang="ko-KR" altLang="en-US" sz="2000" smtClean="0"/>
              <a:t>태그나 </a:t>
            </a:r>
            <a:r>
              <a:rPr lang="en-US" altLang="ko-KR" sz="2000" smtClean="0"/>
              <a:t>&lt;footer&gt; </a:t>
            </a:r>
            <a:r>
              <a:rPr lang="ko-KR" altLang="en-US" sz="2000" smtClean="0"/>
              <a:t>태그와 비교해서 콘텐츠 영역을 구분짓는 용도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&lt;section&gt; </a:t>
            </a:r>
            <a:r>
              <a:rPr lang="ko-KR" altLang="en-US" sz="2000"/>
              <a:t>태그 안에 또 </a:t>
            </a:r>
            <a:r>
              <a:rPr lang="ko-KR" altLang="en-US" sz="2000" smtClean="0"/>
              <a:t>다른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 </a:t>
            </a:r>
            <a:r>
              <a:rPr lang="en-US" altLang="ko-KR" sz="2000"/>
              <a:t>&lt;section&gt; </a:t>
            </a:r>
            <a:r>
              <a:rPr lang="ko-KR" altLang="en-US" sz="2000"/>
              <a:t>태그를 넣을 </a:t>
            </a:r>
            <a:r>
              <a:rPr lang="ko-KR" altLang="en-US" sz="2000" smtClean="0"/>
              <a:t>수도 있고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실제 </a:t>
            </a:r>
            <a:r>
              <a:rPr lang="ko-KR" altLang="en-US" sz="2000"/>
              <a:t>콘텐츠가 들어 있는 </a:t>
            </a:r>
            <a:r>
              <a:rPr lang="en-US" altLang="ko-KR" sz="2000" smtClean="0"/>
              <a:t>&lt;</a:t>
            </a:r>
            <a:r>
              <a:rPr lang="en-US" altLang="ko-KR" sz="2000"/>
              <a:t>article</a:t>
            </a:r>
            <a:r>
              <a:rPr lang="en-US" altLang="ko-KR" sz="2000" smtClean="0"/>
              <a:t>&gt; </a:t>
            </a:r>
            <a:br>
              <a:rPr lang="en-US" altLang="ko-KR" sz="2000" smtClean="0"/>
            </a:br>
            <a:r>
              <a:rPr lang="ko-KR" altLang="en-US" sz="2000" smtClean="0"/>
              <a:t>태그를 </a:t>
            </a:r>
            <a:r>
              <a:rPr lang="ko-KR" altLang="en-US" sz="2000"/>
              <a:t>넣을 수도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형식 </a:t>
            </a:r>
            <a:r>
              <a:rPr lang="en-US" altLang="ko-KR" sz="2000"/>
              <a:t>: </a:t>
            </a:r>
            <a:r>
              <a:rPr lang="en-US" altLang="ko-KR" sz="2000" smtClean="0"/>
              <a:t>&lt;section&gt;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&lt;/section&gt;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8" y="2076810"/>
            <a:ext cx="5600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&lt;article&gt;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실제 콘텐츠 내용 넣기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블로그의 </a:t>
            </a:r>
            <a:r>
              <a:rPr lang="ko-KR" altLang="en-US" sz="2000"/>
              <a:t>포스트나 웹사이트의 내용</a:t>
            </a:r>
            <a:r>
              <a:rPr lang="en-US" altLang="ko-KR" sz="2000"/>
              <a:t>, </a:t>
            </a:r>
            <a:r>
              <a:rPr lang="ko-KR" altLang="en-US" sz="2000"/>
              <a:t>사용자가 등록한 코멘트</a:t>
            </a:r>
            <a:r>
              <a:rPr lang="en-US" altLang="ko-KR" sz="2000"/>
              <a:t>, </a:t>
            </a:r>
            <a:r>
              <a:rPr lang="ko-KR" altLang="en-US" sz="2000"/>
              <a:t>독립적인 웹 콘텐츠 항목이 </a:t>
            </a:r>
            <a:r>
              <a:rPr lang="ko-KR" altLang="en-US" sz="2000" smtClean="0"/>
              <a:t>여기에 해당된다</a:t>
            </a:r>
            <a:r>
              <a:rPr lang="en-US" altLang="ko-KR" sz="200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독립적으로 </a:t>
            </a:r>
            <a:r>
              <a:rPr lang="ko-KR" altLang="en-US" sz="2000"/>
              <a:t>배포하거나 </a:t>
            </a:r>
            <a:r>
              <a:rPr lang="ko-KR" altLang="en-US" sz="2000" smtClean="0"/>
              <a:t>재사용하더라도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완전히 </a:t>
            </a:r>
            <a:r>
              <a:rPr lang="ko-KR" altLang="en-US" sz="2000"/>
              <a:t>하나의 콘텐츠가 </a:t>
            </a:r>
            <a:r>
              <a:rPr lang="ko-KR" altLang="en-US" sz="2000" smtClean="0"/>
              <a:t>된다면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&lt;</a:t>
            </a:r>
            <a:r>
              <a:rPr lang="en-US" altLang="ko-KR" sz="2000"/>
              <a:t>article&gt; </a:t>
            </a:r>
            <a:r>
              <a:rPr lang="ko-KR" altLang="en-US" sz="2000"/>
              <a:t>태그를 </a:t>
            </a:r>
            <a:r>
              <a:rPr lang="ko-KR" altLang="en-US" sz="2000" smtClean="0"/>
              <a:t>쓴다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&lt;article&gt;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&lt;/article&gt;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6" y="2342861"/>
            <a:ext cx="548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33" y="2331882"/>
            <a:ext cx="55054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&lt;aside&gt;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/>
              <a:t>본문 이외의 내용 표시하기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본문 내용 외에 주변에 표시되는 기타 내용들을 </a:t>
            </a:r>
            <a:r>
              <a:rPr lang="ko-KR" altLang="en-US" sz="2000" smtClean="0"/>
              <a:t>나타낸다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블로그 등에서 왼쪽이나 오른쪽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혹은 </a:t>
            </a:r>
            <a:r>
              <a:rPr lang="ko-KR" altLang="en-US" sz="2000"/>
              <a:t>하단에 표시되는 광고나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링크 </a:t>
            </a:r>
            <a:r>
              <a:rPr lang="ko-KR" altLang="en-US" sz="2000"/>
              <a:t>같은 사이드 바를 표시할 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사이드 바는 필수 요소가 아니기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때문에 </a:t>
            </a:r>
            <a:r>
              <a:rPr lang="ko-KR" altLang="en-US" sz="2000"/>
              <a:t>필요할 경우에만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&lt;aside&gt;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&lt;/aside&gt;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3522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&lt;footer&gt;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 정보와 저작권 정보 표시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사이트 제작자의 연락처 정보를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안에는 </a:t>
            </a:r>
            <a:r>
              <a:rPr lang="en-US" altLang="ko-KR" sz="2000"/>
              <a:t>&lt;header&gt; </a:t>
            </a:r>
            <a:r>
              <a:rPr lang="ko-KR" altLang="en-US" sz="2000"/>
              <a:t>태그를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비롯하여 </a:t>
            </a:r>
            <a:r>
              <a:rPr lang="en-US" altLang="ko-KR" sz="2000"/>
              <a:t>&lt;section&gt;, &lt;article&gt; </a:t>
            </a:r>
            <a:r>
              <a:rPr lang="ko-KR" altLang="en-US" sz="2000"/>
              <a:t>등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다른 </a:t>
            </a:r>
            <a:r>
              <a:rPr lang="ko-KR" altLang="en-US" sz="2000"/>
              <a:t>레이아웃 태그 들을 모두 사용할 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있고</a:t>
            </a:r>
            <a:r>
              <a:rPr lang="en-US" altLang="ko-KR" sz="2000"/>
              <a:t>, </a:t>
            </a:r>
            <a:r>
              <a:rPr lang="ko-KR" altLang="en-US" sz="2000"/>
              <a:t>이런 태그를 이용해 푸터 안에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다양한 </a:t>
            </a:r>
            <a:r>
              <a:rPr lang="ko-KR" altLang="en-US" sz="2000"/>
              <a:t>정보를 포함할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&lt;footer&gt; </a:t>
            </a:r>
            <a:r>
              <a:rPr lang="ko-KR" altLang="en-US" sz="2000"/>
              <a:t>내용 </a:t>
            </a:r>
            <a:r>
              <a:rPr lang="en-US" altLang="ko-KR" sz="2000"/>
              <a:t>&lt;/footer&gt;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73" y="1003611"/>
            <a:ext cx="4472992" cy="3205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6" y="4595226"/>
            <a:ext cx="4063342" cy="2148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4" y="5011172"/>
            <a:ext cx="4640416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&lt;address&gt;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제작자 </a:t>
            </a:r>
            <a:r>
              <a:rPr lang="ko-KR" altLang="en-US"/>
              <a:t>정보</a:t>
            </a:r>
            <a:r>
              <a:rPr lang="en-US" altLang="ko-KR"/>
              <a:t>, </a:t>
            </a:r>
            <a:r>
              <a:rPr lang="ko-KR" altLang="en-US"/>
              <a:t>연락처 정보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</a:t>
            </a:r>
            <a:r>
              <a:rPr lang="ko-KR" altLang="en-US" sz="2000" smtClean="0"/>
              <a:t>안에서</a:t>
            </a:r>
            <a:r>
              <a:rPr lang="en-US" altLang="ko-KR" sz="2000" smtClean="0"/>
              <a:t> </a:t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 제작자의 이름이나 제작자의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</a:t>
            </a:r>
            <a:r>
              <a:rPr lang="en-US" altLang="ko-KR" sz="2000"/>
              <a:t>, </a:t>
            </a:r>
            <a:r>
              <a:rPr lang="ko-KR" altLang="en-US" sz="2000"/>
              <a:t>또는 피드백을 위한 이메일 주소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같은 </a:t>
            </a:r>
            <a:r>
              <a:rPr lang="ko-KR" altLang="en-US" sz="2000"/>
              <a:t>연락처 정보를 넣는 데 </a:t>
            </a:r>
            <a:r>
              <a:rPr lang="ko-KR" altLang="en-US" sz="2000" smtClean="0"/>
              <a:t>사용된다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실제 우편 주소를 넣기 위한 태그는 </a:t>
            </a:r>
            <a:r>
              <a:rPr lang="ko-KR" altLang="en-US" sz="2000" smtClean="0"/>
              <a:t>아니다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실제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우편물 주소는 </a:t>
            </a:r>
            <a:r>
              <a:rPr lang="en-US" altLang="ko-KR" sz="2000" smtClean="0">
                <a:sym typeface="Wingdings" panose="05000000000000000000" pitchFamily="2" charset="2"/>
              </a:rPr>
              <a:t>&lt;p&gt; </a:t>
            </a:r>
            <a:r>
              <a:rPr lang="ko-KR" altLang="en-US" sz="2000" smtClean="0">
                <a:sym typeface="Wingdings" panose="05000000000000000000" pitchFamily="2" charset="2"/>
              </a:rPr>
              <a:t>태그 사용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최근 </a:t>
            </a:r>
            <a:r>
              <a:rPr lang="ko-KR" altLang="en-US" sz="2000"/>
              <a:t>업데이트 날짜 같은 정보를 입력할 </a:t>
            </a:r>
            <a:r>
              <a:rPr lang="ko-KR" altLang="en-US" sz="2000" smtClean="0"/>
              <a:t>때도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사용해서는 안된다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&lt;address&gt;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&lt;/address&gt; </a:t>
            </a: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8" y="1549056"/>
            <a:ext cx="5076825" cy="2524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73" y="4618626"/>
            <a:ext cx="518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HTML </a:t>
            </a:r>
            <a:r>
              <a:rPr lang="ko-KR" altLang="en-US" sz="2000" smtClean="0"/>
              <a:t>문서 구조</a:t>
            </a:r>
            <a:endParaRPr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레이아웃을 위한 </a:t>
            </a:r>
            <a:r>
              <a:rPr lang="en-US" altLang="ko-KR" sz="2000" smtClean="0"/>
              <a:t>HTML5 </a:t>
            </a:r>
            <a:r>
              <a:rPr lang="ko-KR" altLang="en-US" sz="2000" smtClean="0"/>
              <a:t>시맨틱 태그</a:t>
            </a:r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인터넷 익스플로러 버전 고려하기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HTML4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문서 구조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245" y="2593509"/>
            <a:ext cx="34616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>
              <a:solidFill>
                <a:srgbClr val="000000"/>
              </a:solidFill>
              <a:latin typeface="Courier"/>
            </a:endParaRPr>
          </a:p>
          <a:p>
            <a:r>
              <a:rPr lang="en-US" altLang="ko-KR" smtClean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header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11D1E"/>
                </a:solidFill>
                <a:latin typeface="Courier"/>
              </a:rPr>
              <a:t>	</a:t>
            </a:r>
            <a:r>
              <a:rPr lang="en-US" altLang="ko-KR" smtClean="0">
                <a:solidFill>
                  <a:srgbClr val="211D1E"/>
                </a:solidFill>
                <a:latin typeface="Courier"/>
              </a:rPr>
              <a:t>Header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content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Content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footer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Footer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1681" y="1278294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화면을 구성하는 역할은 대부분 </a:t>
            </a:r>
            <a:r>
              <a:rPr lang="en-US" altLang="ko-KR" smtClean="0"/>
              <a:t>&lt;div&gt; </a:t>
            </a:r>
            <a:r>
              <a:rPr lang="ko-KR" altLang="en-US" smtClean="0"/>
              <a:t>태그에게 맡겨 놓았고</a:t>
            </a:r>
            <a:r>
              <a:rPr lang="en-US" altLang="ko-KR" smtClean="0"/>
              <a:t>, </a:t>
            </a:r>
            <a:r>
              <a:rPr lang="ko-KR" altLang="en-US" smtClean="0"/>
              <a:t>수많은 </a:t>
            </a:r>
            <a:r>
              <a:rPr lang="en-US" altLang="ko-KR" smtClean="0"/>
              <a:t>&lt;div&gt; </a:t>
            </a:r>
            <a:r>
              <a:rPr lang="ko-KR" altLang="en-US" smtClean="0"/>
              <a:t>태그들을 구분하는 것은 </a:t>
            </a:r>
            <a:r>
              <a:rPr lang="en-US" altLang="ko-KR" smtClean="0"/>
              <a:t>id </a:t>
            </a:r>
            <a:r>
              <a:rPr lang="ko-KR" altLang="en-US" smtClean="0"/>
              <a:t>속성을 이용했다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5102" y="2434546"/>
            <a:ext cx="579431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&lt;div&gt; </a:t>
            </a:r>
            <a:r>
              <a:rPr lang="ko-KR" altLang="en-US"/>
              <a:t>태그로 묶기만 하면 </a:t>
            </a:r>
            <a:r>
              <a:rPr lang="ko-KR" altLang="en-US" smtClean="0"/>
              <a:t>되었고 </a:t>
            </a:r>
            <a:r>
              <a:rPr lang="ko-KR" altLang="en-US"/>
              <a:t>그 </a:t>
            </a:r>
            <a:r>
              <a:rPr lang="ko-KR" altLang="en-US" smtClean="0"/>
              <a:t>이름에는 제약이 </a:t>
            </a:r>
            <a:r>
              <a:rPr lang="ko-KR" altLang="en-US"/>
              <a:t>없었기 </a:t>
            </a:r>
            <a:r>
              <a:rPr lang="ko-KR" altLang="en-US" smtClean="0"/>
              <a:t>때문에  </a:t>
            </a:r>
            <a:r>
              <a:rPr lang="ko-KR" altLang="en-US"/>
              <a:t>홈페이지 제작자 자신이 나중에 보더라도 이해하기 어려웠을 뿐 아니라</a:t>
            </a:r>
            <a:r>
              <a:rPr lang="en-US" altLang="ko-KR"/>
              <a:t>, </a:t>
            </a:r>
            <a:r>
              <a:rPr lang="ko-KR" altLang="en-US"/>
              <a:t>담당자가 바뀌게 되면 홈페이지 구조를 이해하는 데 많은 시간이 걸리곤 </a:t>
            </a:r>
            <a:r>
              <a:rPr lang="ko-KR" altLang="en-US" smtClean="0"/>
              <a:t>했다</a:t>
            </a:r>
            <a:r>
              <a:rPr lang="en-US" altLang="ko-KR"/>
              <a:t>. 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4338735" y="3519458"/>
            <a:ext cx="10263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3379" y="5019869"/>
            <a:ext cx="72872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C00000"/>
                </a:solidFill>
              </a:rPr>
              <a:t>실제로 웹사이트를 만들 </a:t>
            </a:r>
            <a:r>
              <a:rPr lang="ko-KR" altLang="en-US" smtClean="0">
                <a:solidFill>
                  <a:srgbClr val="C00000"/>
                </a:solidFill>
              </a:rPr>
              <a:t>때는 수천 줄의 소스를 일일이 </a:t>
            </a:r>
            <a:r>
              <a:rPr lang="ko-KR" altLang="en-US">
                <a:solidFill>
                  <a:srgbClr val="C00000"/>
                </a:solidFill>
              </a:rPr>
              <a:t>살펴보면서 헤더 부분이 어디인지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메뉴는 어디에 있는지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사이드 바 내용이 있는 부분은 어디인지 등 찾는 것이 쉽지 </a:t>
            </a:r>
            <a:r>
              <a:rPr lang="ko-KR" altLang="en-US" smtClean="0">
                <a:solidFill>
                  <a:srgbClr val="C00000"/>
                </a:solidFill>
              </a:rPr>
              <a:t>않다</a:t>
            </a:r>
            <a:r>
              <a:rPr lang="en-US" altLang="ko-KR">
                <a:solidFill>
                  <a:srgbClr val="C00000"/>
                </a:solidFill>
              </a:rPr>
              <a:t>. 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3" y="1661429"/>
            <a:ext cx="4363130" cy="275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09519" y="1703418"/>
            <a:ext cx="5032309" cy="2667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WHATWG</a:t>
            </a:r>
            <a:r>
              <a:rPr lang="ko-KR" altLang="en-US"/>
              <a:t>에서는 웹 문서의 레이아웃을 어느 정도 표준화할 수 있겠다고 생각하고</a:t>
            </a:r>
            <a:r>
              <a:rPr lang="en-US" altLang="ko-KR"/>
              <a:t>, </a:t>
            </a:r>
            <a:r>
              <a:rPr lang="ko-KR" altLang="en-US" smtClean="0"/>
              <a:t>레이아웃을 </a:t>
            </a:r>
            <a:r>
              <a:rPr lang="ko-KR" altLang="en-US"/>
              <a:t>만들 때 사용하는 주요 태그를 미리 약속해 놓고 해당 태그만 보면 어느 부분이 헤더이고 어느 부분이 실제 내용인지 쉽게 알 수 있도록 </a:t>
            </a:r>
            <a:r>
              <a:rPr lang="ko-KR" altLang="en-US" smtClean="0"/>
              <a:t>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5463852" y="3033022"/>
            <a:ext cx="745667" cy="4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520889"/>
            <a:ext cx="3053450" cy="4318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957" b="9341"/>
          <a:stretch/>
        </p:blipFill>
        <p:spPr>
          <a:xfrm>
            <a:off x="7481249" y="1179980"/>
            <a:ext cx="3391417" cy="52143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1950" y="1446245"/>
            <a:ext cx="3135087" cy="149289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27795" y="1117395"/>
            <a:ext cx="2865865" cy="46607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1950" y="2939143"/>
            <a:ext cx="3135087" cy="157710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27795" y="1717215"/>
            <a:ext cx="2137620" cy="279902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27796" y="4516244"/>
            <a:ext cx="2865864" cy="1416205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950" y="4516244"/>
            <a:ext cx="3135087" cy="1323072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65415" y="1717214"/>
            <a:ext cx="650185" cy="2799029"/>
          </a:xfrm>
          <a:prstGeom prst="rect">
            <a:avLst/>
          </a:prstGeom>
          <a:solidFill>
            <a:srgbClr val="00B0F0">
              <a:alpha val="27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4775" y="178671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헤더</a:t>
            </a:r>
            <a:r>
              <a:rPr lang="en-US" altLang="ko-KR" smtClean="0"/>
              <a:t>(header)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364" y="32616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콘텐츠</a:t>
            </a:r>
            <a:r>
              <a:rPr lang="en-US" altLang="ko-KR" smtClean="0"/>
              <a:t>(contents)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775" y="4999980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푸터</a:t>
            </a:r>
            <a:r>
              <a:rPr lang="en-US" altLang="ko-KR" smtClean="0"/>
              <a:t>(footer)</a:t>
            </a:r>
            <a:endParaRPr lang="ko-KR" altLang="en-US"/>
          </a:p>
        </p:txBody>
      </p:sp>
      <p:cxnSp>
        <p:nvCxnSpPr>
          <p:cNvPr id="19" name="직선 화살표 연결선 18"/>
          <p:cNvCxnSpPr>
            <a:stCxn id="15" idx="1"/>
            <a:endCxn id="8" idx="3"/>
          </p:cNvCxnSpPr>
          <p:nvPr/>
        </p:nvCxnSpPr>
        <p:spPr>
          <a:xfrm flipH="1">
            <a:off x="4087037" y="1971377"/>
            <a:ext cx="837738" cy="2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1"/>
            <a:endCxn id="10" idx="3"/>
          </p:cNvCxnSpPr>
          <p:nvPr/>
        </p:nvCxnSpPr>
        <p:spPr>
          <a:xfrm flipH="1">
            <a:off x="4087037" y="3446360"/>
            <a:ext cx="602327" cy="28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1"/>
          </p:cNvCxnSpPr>
          <p:nvPr/>
        </p:nvCxnSpPr>
        <p:spPr>
          <a:xfrm flipH="1">
            <a:off x="3916222" y="5184646"/>
            <a:ext cx="1008553" cy="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 flipV="1">
            <a:off x="6433521" y="1446245"/>
            <a:ext cx="1294274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6601747" y="3446360"/>
            <a:ext cx="967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11785" y="5932449"/>
            <a:ext cx="2881876" cy="367990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17" idx="3"/>
            <a:endCxn id="28" idx="1"/>
          </p:cNvCxnSpPr>
          <p:nvPr/>
        </p:nvCxnSpPr>
        <p:spPr>
          <a:xfrm>
            <a:off x="6345036" y="5184646"/>
            <a:ext cx="1366749" cy="93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1179" y="4086838"/>
            <a:ext cx="20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r>
              <a:rPr lang="en-US" altLang="ko-KR" smtClean="0"/>
              <a:t>(aside)</a:t>
            </a:r>
            <a:endParaRPr lang="ko-KR" altLang="en-US"/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692573" y="2754477"/>
            <a:ext cx="3419388" cy="15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사이트 </a:t>
            </a:r>
            <a:r>
              <a:rPr lang="ko-KR" altLang="en-US" sz="2000"/>
              <a:t>전체의 제목 부분이 될 수도 있고</a:t>
            </a:r>
            <a:r>
              <a:rPr lang="en-US" altLang="ko-KR" sz="2000"/>
              <a:t>, &lt;article&gt;</a:t>
            </a:r>
            <a:r>
              <a:rPr lang="ko-KR" altLang="en-US" sz="2000"/>
              <a:t>의 제목 부분이 될 수도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&lt;header&gt;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&lt;/header&gt;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pPr marL="342900" indent="-342900">
              <a:buAutoNum type="arabicParenR"/>
            </a:pPr>
            <a:r>
              <a:rPr lang="ko-KR" altLang="en-US" smtClean="0"/>
              <a:t>사이트 </a:t>
            </a:r>
            <a:r>
              <a:rPr lang="ko-KR" altLang="en-US"/>
              <a:t>맨 위쪽이나 왼쪽에 주로 삽입하며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헤더 </a:t>
            </a:r>
            <a:r>
              <a:rPr lang="ko-KR" altLang="en-US"/>
              <a:t>안에 </a:t>
            </a:r>
            <a:r>
              <a:rPr lang="en-US" altLang="ko-KR"/>
              <a:t>&lt;form&gt; </a:t>
            </a:r>
            <a:r>
              <a:rPr lang="ko-KR" altLang="en-US"/>
              <a:t>태그를 사용해서 검색 창을 넣거나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</a:t>
            </a:r>
            <a:r>
              <a:rPr lang="en-US" altLang="ko-KR"/>
              <a:t>nav&gt; </a:t>
            </a:r>
            <a:r>
              <a:rPr lang="ko-KR" altLang="en-US"/>
              <a:t>태그를 사용해 사이트 메뉴를 </a:t>
            </a:r>
            <a:r>
              <a:rPr lang="ko-KR" altLang="en-US" smtClean="0"/>
              <a:t>넣는다</a:t>
            </a:r>
            <a:r>
              <a:rPr lang="en-US" altLang="ko-KR" smtClean="0"/>
              <a:t>.</a:t>
            </a:r>
          </a:p>
          <a:p>
            <a:pPr marL="342900" indent="-342900">
              <a:buAutoNum type="arabicParenR"/>
            </a:pP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4" y="2790169"/>
            <a:ext cx="4764010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>2) &lt;header</a:t>
            </a:r>
            <a:r>
              <a:rPr lang="en-US" altLang="ko-KR"/>
              <a:t>&gt; </a:t>
            </a:r>
            <a:r>
              <a:rPr lang="ko-KR" altLang="en-US"/>
              <a:t>태그를 본문 중에 </a:t>
            </a:r>
            <a:r>
              <a:rPr lang="ko-KR" altLang="en-US" smtClean="0"/>
              <a:t>사용해서 제목을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표시할 수도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14" y="1397430"/>
            <a:ext cx="4454887" cy="2129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514" y="3836041"/>
            <a:ext cx="4521931" cy="17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같은 </a:t>
            </a:r>
            <a:r>
              <a:rPr lang="ko-KR" altLang="en-US" sz="2000"/>
              <a:t>사이트 안의 문서나 다른 사이트의 문서로 연결하는 링크를 </a:t>
            </a:r>
            <a:r>
              <a:rPr lang="ko-KR" altLang="en-US" sz="2000" smtClean="0"/>
              <a:t>나타낸다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&lt;nav&gt; </a:t>
            </a:r>
            <a:r>
              <a:rPr lang="ko-KR" altLang="en-US" sz="2000"/>
              <a:t>내용 </a:t>
            </a:r>
            <a:r>
              <a:rPr lang="en-US" altLang="ko-KR" sz="2000"/>
              <a:t>&lt;/nav&gt; </a:t>
            </a:r>
            <a:endParaRPr lang="en-US" altLang="ko-KR" sz="2000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2705475"/>
            <a:ext cx="4094462" cy="343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32" y="2699775"/>
            <a:ext cx="4551434" cy="339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6814" y="6200079"/>
            <a:ext cx="460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다른</a:t>
            </a:r>
            <a:r>
              <a:rPr lang="en-US" altLang="ko-KR" sz="1400" b="1" smtClean="0"/>
              <a:t> </a:t>
            </a:r>
            <a:r>
              <a:rPr lang="ko-KR" altLang="en-US" sz="1400" b="1" smtClean="0"/>
              <a:t>태그와 상관없이 독립해서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604533" y="6200079"/>
            <a:ext cx="51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&lt;head&gt; </a:t>
            </a:r>
            <a:r>
              <a:rPr lang="ko-KR" altLang="en-US" sz="1400" b="1" smtClean="0"/>
              <a:t>태그 안에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6267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</a:t>
            </a:r>
            <a:r>
              <a:rPr lang="en-US" altLang="ko-KR" i="1" smtClean="0"/>
              <a:t>n</a:t>
            </a:r>
            <a:r>
              <a:rPr lang="en-US" altLang="ko-KR" smtClean="0"/>
              <a:t>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 표시하기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각 웹 콘텐츠 영역에서 제목을 표시할 때 사용하는 </a:t>
            </a:r>
            <a:r>
              <a:rPr lang="ko-KR" altLang="en-US" sz="2000" smtClean="0"/>
              <a:t>태그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</a:t>
            </a:r>
            <a:r>
              <a:rPr lang="en-US" altLang="ko-KR" sz="2000"/>
              <a:t>h1&gt;, &lt;h2&gt;, &lt;h3&gt;, &lt;h4&gt;, &lt;h5&gt;, &lt;h6&gt; </a:t>
            </a:r>
            <a:r>
              <a:rPr lang="ko-KR" altLang="en-US" sz="2000"/>
              <a:t>태그처럼 여섯 단계로 나누어져 있고</a:t>
            </a:r>
            <a:r>
              <a:rPr lang="en-US" altLang="ko-KR" sz="2000"/>
              <a:t>, </a:t>
            </a:r>
            <a:r>
              <a:rPr lang="ko-KR" altLang="en-US" sz="2000"/>
              <a:t>숫자가 클수록 그 크기가 </a:t>
            </a:r>
            <a:r>
              <a:rPr lang="ko-KR" altLang="en-US" sz="2000" smtClean="0"/>
              <a:t>작아진다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텍스트 </a:t>
            </a:r>
            <a:r>
              <a:rPr lang="en-US" altLang="ko-KR"/>
              <a:t>&lt;/h</a:t>
            </a:r>
            <a:r>
              <a:rPr lang="en-US" altLang="ko-KR" i="1"/>
              <a:t>n</a:t>
            </a:r>
            <a:r>
              <a:rPr lang="en-US" altLang="ko-KR" smtClean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&lt;hn&gt; </a:t>
            </a:r>
            <a:r>
              <a:rPr lang="ko-KR" altLang="en-US" sz="2000"/>
              <a:t>태그는 문서 안에서 여러 번 사용할 수 있으며</a:t>
            </a:r>
            <a:r>
              <a:rPr lang="en-US" altLang="ko-KR" sz="2000"/>
              <a:t>, </a:t>
            </a:r>
            <a:r>
              <a:rPr lang="ko-KR" altLang="en-US" sz="2000"/>
              <a:t>같은 </a:t>
            </a:r>
            <a:r>
              <a:rPr lang="en-US" altLang="ko-KR" sz="2000"/>
              <a:t>&lt;hn&gt; </a:t>
            </a:r>
            <a:r>
              <a:rPr lang="ko-KR" altLang="en-US" sz="2000"/>
              <a:t>태그라도 스타일을 사용해서 서로 다른 형태로 표시할 수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&lt;p&gt; </a:t>
            </a:r>
            <a:r>
              <a:rPr lang="ko-KR" altLang="en-US" sz="2000"/>
              <a:t>태그를 사용한 후 글자 크기를 크게 하거나 진하게 하는 식으로 스타일을 적용해 제목 텍스트를 만들기도 하는데</a:t>
            </a:r>
            <a:r>
              <a:rPr lang="en-US" altLang="ko-KR" sz="2000"/>
              <a:t>, </a:t>
            </a:r>
            <a:r>
              <a:rPr lang="ko-KR" altLang="en-US" sz="2000"/>
              <a:t>이것은 웹 표준에 맞지 </a:t>
            </a:r>
            <a:r>
              <a:rPr lang="ko-KR" altLang="en-US" sz="2000" smtClean="0"/>
              <a:t>않는다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5362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512</TotalTime>
  <Words>587</Words>
  <Application>Microsoft Office PowerPoint</Application>
  <PresentationFormat>사용자 지정</PresentationFormat>
  <Paragraphs>82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HTML5와 시맨틱 구조</vt:lpstr>
      <vt:lpstr>PowerPoint 프레젠테이션</vt:lpstr>
      <vt:lpstr> HTML4의 문서 구조</vt:lpstr>
      <vt:lpstr>시맨틱 태그가 사용된 HTML5의 문서 구조</vt:lpstr>
      <vt:lpstr>시맨틱 태그가 사용된 HTML5의 문서 구조</vt:lpstr>
      <vt:lpstr>&lt;header&gt; 태그 – 머리말(제목)</vt:lpstr>
      <vt:lpstr>&lt;header&gt; 태그 – 머리말(제목)</vt:lpstr>
      <vt:lpstr>&lt;nav&gt; 태그 – 문서를 연결하는 내비게이션 링크</vt:lpstr>
      <vt:lpstr>&lt;hn&gt; 태그 – 제목 표시하기</vt:lpstr>
      <vt:lpstr>&lt;hgroup&gt; 태그 – 제목과 부제목 묶어주기</vt:lpstr>
      <vt:lpstr>&lt;section&gt; 태그 – 콘텐츠 영역 나타내기</vt:lpstr>
      <vt:lpstr>&lt;article&gt; 태그 – 실제 콘텐츠 내용 넣기</vt:lpstr>
      <vt:lpstr>&lt;aside&gt; 태그 – 본문 이외의 내용 표시하기 </vt:lpstr>
      <vt:lpstr>&lt;footer&gt; 태그 – 제작 정보와 저작권 정보 표시 </vt:lpstr>
      <vt:lpstr>&lt;address&gt; 태그 – 제작자 정보, 연락처 정보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9</cp:revision>
  <dcterms:created xsi:type="dcterms:W3CDTF">2013-09-01T06:28:35Z</dcterms:created>
  <dcterms:modified xsi:type="dcterms:W3CDTF">2013-11-07T08:47:16Z</dcterms:modified>
</cp:coreProperties>
</file>